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8" r:id="rId37"/>
    <p:sldId id="297" r:id="rId38"/>
    <p:sldId id="299" r:id="rId39"/>
    <p:sldId id="300" r:id="rId40"/>
    <p:sldId id="301" r:id="rId41"/>
    <p:sldId id="302" r:id="rId42"/>
    <p:sldId id="30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2023-05-02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109893#metadata_info_tab_contents" TargetMode="External"/><Relationship Id="rId2" Type="http://schemas.openxmlformats.org/officeDocument/2006/relationships/hyperlink" Target="https://www.jstor.org/stable/1830482#metadata_info_tab_content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111/j.1465-7295.1997.tb01910.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or.org/stable/2677856#metadata_info_tab_content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A7F6D3-5610-4D4B-957E-425A40D8D8C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DiD1: Panel Data and 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diff-in-diff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A7F6D3-5610-4D4B-957E-425A40D8D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t="-27703" r="-2726" b="-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89F3-94BE-3AC8-47C6-9FC779F1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Within OLS is OLS with fixed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8E6FF-934D-26F4-11F0-AFB2890A0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428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Panel data estimates lead to the </a:t>
                </a:r>
                <a:r>
                  <a:rPr lang="en-US" b="1" dirty="0">
                    <a:solidFill>
                      <a:srgbClr val="E84A27"/>
                    </a:solidFill>
                  </a:rPr>
                  <a:t>within</a:t>
                </a:r>
                <a:r>
                  <a:rPr lang="en-US" dirty="0"/>
                  <a:t> regression: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observational unit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gets its own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)!</a:t>
                </a:r>
              </a:p>
              <a:p>
                <a:r>
                  <a:rPr lang="en-US" dirty="0"/>
                  <a:t>Recall the intercept is the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estimated using </a:t>
                </a:r>
                <a:r>
                  <a:rPr lang="en-US" b="1" u="sng" dirty="0"/>
                  <a:t>within</a:t>
                </a:r>
                <a:r>
                  <a:rPr lang="en-US" dirty="0"/>
                  <a:t> </a:t>
                </a:r>
                <a:r>
                  <a:rPr lang="en-US" i="1" dirty="0"/>
                  <a:t>unit </a:t>
                </a:r>
                <a:r>
                  <a:rPr lang="en-US" dirty="0"/>
                  <a:t>variation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’s </a:t>
                </a:r>
                <a:r>
                  <a:rPr lang="en-US" b="1" dirty="0">
                    <a:solidFill>
                      <a:srgbClr val="E84A27"/>
                    </a:solidFill>
                  </a:rPr>
                  <a:t>fixed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8E6FF-934D-26F4-11F0-AFB2890A0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42895"/>
              </a:xfrm>
              <a:blipFill>
                <a:blip r:embed="rId2"/>
                <a:stretch>
                  <a:fillRect l="-1217" t="-2185" b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40EF-8010-DBC6-5708-A32F468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Demeaning data does not change the slope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FF10F4-CBF4-04F2-79C1-FEED4577D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571" y="1611540"/>
            <a:ext cx="974285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38FE-B4E6-9111-AE57-7FA2A0C6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effects produces MANY </a:t>
            </a:r>
            <a:r>
              <a:rPr lang="en-US" dirty="0" err="1"/>
              <a:t>coeficients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C3893-17FE-7F72-D2E7-06A750945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784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Panel data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observations 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requires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intercepts</a:t>
                </a:r>
              </a:p>
              <a:p>
                <a:r>
                  <a:rPr lang="en-US" dirty="0"/>
                  <a:t>Could be 100s or 1,000s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very </a:t>
                </a:r>
                <a:r>
                  <a:rPr lang="en-US" b="1" dirty="0">
                    <a:solidFill>
                      <a:srgbClr val="E84A27"/>
                    </a:solidFill>
                  </a:rPr>
                  <a:t>computationally expensive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Since </a:t>
                </a:r>
                <a:r>
                  <a:rPr lang="en-US" u="sng" dirty="0"/>
                  <a:t>demeaning data does not change the slope</a:t>
                </a:r>
                <a:r>
                  <a:rPr lang="en-US" dirty="0"/>
                  <a:t>, your computer instead </a:t>
                </a:r>
                <a:r>
                  <a:rPr lang="en-US" b="1" dirty="0"/>
                  <a:t>subtracts observational unit means </a:t>
                </a:r>
                <a:r>
                  <a:rPr lang="en-US" dirty="0"/>
                  <a:t>by estimating: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degrees of freedom are adjusted for statistical tests</a:t>
                </a:r>
              </a:p>
              <a:p>
                <a:r>
                  <a:rPr lang="en-US" dirty="0"/>
                  <a:t>Standard errors must be clustered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-level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C3893-17FE-7F72-D2E7-06A750945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78406"/>
              </a:xfrm>
              <a:blipFill>
                <a:blip r:embed="rId2"/>
                <a:stretch>
                  <a:fillRect l="-1043" t="-2682" b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3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7F30-DDC5-CA77-81BE-3A6DFEAD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Caveat #1: FE cannot solve reverse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9D9D-2C22-F67A-D2AA-1BC45511E7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Becker (1986)</a:t>
            </a:r>
            <a:r>
              <a:rPr lang="en-US" dirty="0"/>
              <a:t> argues that increasing </a:t>
            </a:r>
            <a:r>
              <a:rPr lang="en-US" b="1" dirty="0">
                <a:solidFill>
                  <a:srgbClr val="E84A27"/>
                </a:solidFill>
              </a:rPr>
              <a:t>police spending </a:t>
            </a:r>
            <a:r>
              <a:rPr lang="en-US" dirty="0"/>
              <a:t>should </a:t>
            </a:r>
            <a:r>
              <a:rPr lang="en-US" i="1" dirty="0"/>
              <a:t>reduce</a:t>
            </a:r>
            <a:r>
              <a:rPr lang="en-US" dirty="0"/>
              <a:t> </a:t>
            </a:r>
            <a:r>
              <a:rPr lang="en-US" b="1" dirty="0">
                <a:solidFill>
                  <a:srgbClr val="E84A27"/>
                </a:solidFill>
              </a:rPr>
              <a:t>crime rates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Cornwell and Trumbull (1994)</a:t>
            </a:r>
            <a:r>
              <a:rPr lang="en-US" dirty="0"/>
              <a:t> find a </a:t>
            </a:r>
            <a:r>
              <a:rPr lang="en-US" b="1" dirty="0"/>
              <a:t>positive</a:t>
            </a:r>
            <a:r>
              <a:rPr lang="en-US" dirty="0"/>
              <a:t> correlation between police spending and crime 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BC8D-DB9F-20D8-7FB7-D4467D34C2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higher police spending increase crime?</a:t>
            </a:r>
          </a:p>
          <a:p>
            <a:r>
              <a:rPr lang="en-US" dirty="0"/>
              <a:t>Or does police spending increase as crime increases?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9598-A1BF-1C07-EB57-BC89E7455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53672"/>
            <a:ext cx="5181599" cy="23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1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B468CC-830F-57C3-2C8C-BC575C46E1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Panel Caveat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cannot vary over time (no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B468CC-830F-57C3-2C8C-BC575C46E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263" r="-232" b="-5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011C-FA7F-A663-9F9D-69186DA1D0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Married men earn more than unmarried men</a:t>
            </a:r>
          </a:p>
          <a:p>
            <a:r>
              <a:rPr lang="en-US" dirty="0"/>
              <a:t>Even after controlling for observable variables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Cornwell and Rupert (1997)</a:t>
            </a:r>
            <a:r>
              <a:rPr lang="en-US" dirty="0"/>
              <a:t> ask whether it is a causal effect</a:t>
            </a:r>
          </a:p>
          <a:p>
            <a:r>
              <a:rPr lang="en-US" dirty="0"/>
              <a:t>Use FE to control for idiosyncratic errors</a:t>
            </a:r>
          </a:p>
          <a:p>
            <a:r>
              <a:rPr lang="en-US" dirty="0"/>
              <a:t>Ex) race, ability, etc.</a:t>
            </a:r>
          </a:p>
          <a:p>
            <a:pPr lvl="1"/>
            <a:r>
              <a:rPr lang="en-US" b="1" u="sng" dirty="0"/>
              <a:t>1 FE captures many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391F6-912B-071F-3415-C4C8D7C14C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significance disappears with quadratic years married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96D8C-1E8A-4B19-6A26-48383E784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8237"/>
            <a:ext cx="5181600" cy="31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AFF9-EF92-0953-EAAD-09F6750F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Concluding fixed effects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91677-1A5E-6F16-26DD-A48B0283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2840"/>
            <a:ext cx="10862569" cy="4585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Fixed effects are incredibly useful for closing time-invariant idiosyncratic backdoors</a:t>
            </a:r>
          </a:p>
          <a:p>
            <a:r>
              <a:rPr lang="en-US" dirty="0"/>
              <a:t>Ex) ability, grit, race, costal area, landlocked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FE alone are not enough to assuage identification concerns</a:t>
            </a:r>
          </a:p>
          <a:p>
            <a:r>
              <a:rPr lang="en-US" dirty="0"/>
              <a:t>Ex) time-varying idiosyncratic unobserved variables</a:t>
            </a:r>
          </a:p>
          <a:p>
            <a:r>
              <a:rPr lang="en-US" dirty="0"/>
              <a:t>Ex) treatment assignment is oftentimes unclear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Instead, FE (like clustered standard errors) is paired with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18732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3DEC-9D52-98A0-DC80-EA6F8C84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701AB-7C86-21EF-E35D-A51AA8BC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popular quasi-experimental identification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98097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9F53-05EF-4523-D683-9F1543D7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Cholera outbreaks: bad air or water?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7B31-1B23-C7F0-305D-1ACF224C5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7196091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1831, London began to see waves of cholera (an intestinal illness) </a:t>
            </a:r>
          </a:p>
          <a:p>
            <a:r>
              <a:rPr lang="en-US" dirty="0"/>
              <a:t>The leading theory was cholera was transmitted from “bad air”</a:t>
            </a:r>
          </a:p>
          <a:p>
            <a:pPr marL="0" indent="0">
              <a:buNone/>
            </a:pPr>
            <a:r>
              <a:rPr lang="en-US" dirty="0"/>
              <a:t>John Snow (1813-1858) was an English physician and a leader in the development of anesthesia and medical hygiene</a:t>
            </a:r>
          </a:p>
          <a:p>
            <a:r>
              <a:rPr lang="en-US" dirty="0"/>
              <a:t>He is considered the father of modern epidemiology</a:t>
            </a:r>
          </a:p>
          <a:p>
            <a:r>
              <a:rPr lang="en-US" dirty="0"/>
              <a:t>He theorized the spread was from contaminated water</a:t>
            </a:r>
          </a:p>
          <a:p>
            <a:endParaRPr lang="en-US" dirty="0"/>
          </a:p>
        </p:txBody>
      </p:sp>
      <p:pic>
        <p:nvPicPr>
          <p:cNvPr id="6" name="Content Placeholder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6C630122-FE47-DC81-B8B0-9E433A9096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14" y="1140618"/>
            <a:ext cx="3114086" cy="4576763"/>
          </a:xfrm>
        </p:spPr>
      </p:pic>
    </p:spTree>
    <p:extLst>
      <p:ext uri="{BB962C8B-B14F-4D97-AF65-F5344CB8AC3E}">
        <p14:creationId xmlns:p14="http://schemas.microsoft.com/office/powerpoint/2010/main" val="19462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BE6B-7EB7-D1CB-B769-858009E5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outbreaks appear correlated with water pumps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AB7D-2934-FF54-AD40-A68F963D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6769963" cy="4831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1800s London, most households did not have running water, so they used communal pumps for drinking, cooking, and washing</a:t>
            </a:r>
          </a:p>
          <a:p>
            <a:r>
              <a:rPr lang="en-US" dirty="0"/>
              <a:t>In 1849, Snow published his theory but could not convinced other doctors and scientists</a:t>
            </a:r>
          </a:p>
          <a:p>
            <a:pPr marL="0" indent="0">
              <a:buNone/>
            </a:pPr>
            <a:r>
              <a:rPr lang="en-US" dirty="0"/>
              <a:t>Then in 1854, there was an outbreak in a suburb of London that used the Broad street pump (right)</a:t>
            </a:r>
          </a:p>
          <a:p>
            <a:r>
              <a:rPr lang="en-US" dirty="0"/>
              <a:t>Snow set off to do field work to prove his theory</a:t>
            </a:r>
          </a:p>
        </p:txBody>
      </p:sp>
      <p:pic>
        <p:nvPicPr>
          <p:cNvPr id="6" name="Content Placeholder 5" descr="A picture containing text, outdoor, ground, sidewalk&#10;&#10;Description automatically generated">
            <a:extLst>
              <a:ext uri="{FF2B5EF4-FFF2-40B4-BE49-F238E27FC236}">
                <a16:creationId xmlns:a16="http://schemas.microsoft.com/office/drawing/2014/main" id="{DDAD4AF5-B27E-9FC8-A71C-CCB55CB5C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28" y="1140618"/>
            <a:ext cx="3432572" cy="4576763"/>
          </a:xfrm>
        </p:spPr>
      </p:pic>
    </p:spTree>
    <p:extLst>
      <p:ext uri="{BB962C8B-B14F-4D97-AF65-F5344CB8AC3E}">
        <p14:creationId xmlns:p14="http://schemas.microsoft.com/office/powerpoint/2010/main" val="42449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C89E-7483-E95D-08F9-32E8AF35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 collected correlation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821C-754E-8315-4D05-43F0D7425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5420557" cy="4576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Snow used a map to chart cholera deaths, which illustrated outbreaks correlated with pump proximity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Snow also collected anecdotal evidence to support his theory:</a:t>
            </a:r>
          </a:p>
          <a:p>
            <a:r>
              <a:rPr lang="en-US" dirty="0"/>
              <a:t>A brewery on broad street gave its workers free beer, so they never drank any water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5981ECC-42F4-58AF-BC1B-643B98DBC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713" y="1143000"/>
            <a:ext cx="4880573" cy="4576763"/>
          </a:xfrm>
        </p:spPr>
      </p:pic>
    </p:spTree>
    <p:extLst>
      <p:ext uri="{BB962C8B-B14F-4D97-AF65-F5344CB8AC3E}">
        <p14:creationId xmlns:p14="http://schemas.microsoft.com/office/powerpoint/2010/main" val="38604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9E0C-628C-D6A1-06FD-F533877B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B5C39-5A58-E55A-0E66-021E26FDF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961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Reading for next time: Ch 9.4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Today:</a:t>
                </a:r>
              </a:p>
              <a:p>
                <a:r>
                  <a:rPr lang="en-US" dirty="0"/>
                  <a:t>Panel data</a:t>
                </a:r>
              </a:p>
              <a:p>
                <a:pPr lvl="1"/>
                <a:r>
                  <a:rPr lang="en-US" dirty="0"/>
                  <a:t>Causal identification assumptions</a:t>
                </a:r>
              </a:p>
              <a:p>
                <a:pPr lvl="1"/>
                <a:r>
                  <a:rPr lang="en-US" dirty="0"/>
                  <a:t>Fixed effects</a:t>
                </a:r>
              </a:p>
              <a:p>
                <a:pPr lvl="1"/>
                <a:r>
                  <a:rPr lang="en-US" dirty="0"/>
                  <a:t>Pooled and within estimators</a:t>
                </a:r>
              </a:p>
              <a:p>
                <a:r>
                  <a:rPr lang="en-US" dirty="0"/>
                  <a:t>Difference-in-differences</a:t>
                </a:r>
              </a:p>
              <a:p>
                <a:pPr lvl="1"/>
                <a:r>
                  <a:rPr lang="en-US" dirty="0"/>
                  <a:t>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difference-in-differences</a:t>
                </a:r>
              </a:p>
              <a:p>
                <a:pPr lvl="1"/>
                <a:r>
                  <a:rPr lang="en-US" dirty="0"/>
                  <a:t>Causal identification and parallel trends</a:t>
                </a:r>
              </a:p>
              <a:p>
                <a:pPr lvl="1"/>
                <a:r>
                  <a:rPr lang="en-US" dirty="0"/>
                  <a:t>The Mississippi experiment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B5C39-5A58-E55A-0E66-021E26FDF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96161"/>
              </a:xfrm>
              <a:blipFill>
                <a:blip r:embed="rId2"/>
                <a:stretch>
                  <a:fillRect l="-1217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1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129-1A78-10AB-866E-AF867CE1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2" name="Content Placeholder 11" descr="Water with solid fill">
            <a:extLst>
              <a:ext uri="{FF2B5EF4-FFF2-40B4-BE49-F238E27FC236}">
                <a16:creationId xmlns:a16="http://schemas.microsoft.com/office/drawing/2014/main" id="{9CF0014F-C178-02DE-5726-5410B902B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8150"/>
            <a:ext cx="914400" cy="914400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1820BA65-8E81-7659-0F8B-17B63C2A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379" y="0"/>
            <a:ext cx="7313241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DC9212-4FF1-72FB-A2A9-336B2937F160}"/>
              </a:ext>
            </a:extLst>
          </p:cNvPr>
          <p:cNvCxnSpPr>
            <a:cxnSpLocks/>
          </p:cNvCxnSpPr>
          <p:nvPr/>
        </p:nvCxnSpPr>
        <p:spPr>
          <a:xfrm flipV="1">
            <a:off x="5992428" y="3169329"/>
            <a:ext cx="541537" cy="284150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9669B0-78AC-97CB-9291-0C179B25AFD8}"/>
              </a:ext>
            </a:extLst>
          </p:cNvPr>
          <p:cNvCxnSpPr>
            <a:cxnSpLocks/>
          </p:cNvCxnSpPr>
          <p:nvPr/>
        </p:nvCxnSpPr>
        <p:spPr>
          <a:xfrm flipV="1">
            <a:off x="6730756" y="2805277"/>
            <a:ext cx="541537" cy="284150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625D4-7BCB-F230-F2E4-324CA2150BD0}"/>
              </a:ext>
            </a:extLst>
          </p:cNvPr>
          <p:cNvCxnSpPr>
            <a:cxnSpLocks/>
          </p:cNvCxnSpPr>
          <p:nvPr/>
        </p:nvCxnSpPr>
        <p:spPr>
          <a:xfrm flipV="1">
            <a:off x="5968756" y="2652877"/>
            <a:ext cx="1303537" cy="658527"/>
          </a:xfrm>
          <a:prstGeom prst="line">
            <a:avLst/>
          </a:prstGeom>
          <a:ln w="57150">
            <a:solidFill>
              <a:srgbClr val="E84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ater with solid fill">
            <a:extLst>
              <a:ext uri="{FF2B5EF4-FFF2-40B4-BE49-F238E27FC236}">
                <a16:creationId xmlns:a16="http://schemas.microsoft.com/office/drawing/2014/main" id="{EE4D5F07-C4D9-60E1-E853-6E6B874E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1440" y="2978750"/>
            <a:ext cx="278167" cy="278167"/>
          </a:xfrm>
          <a:prstGeom prst="rect">
            <a:avLst/>
          </a:prstGeom>
        </p:spPr>
      </p:pic>
      <p:pic>
        <p:nvPicPr>
          <p:cNvPr id="17" name="Graphic 16" descr="Water with solid fill">
            <a:extLst>
              <a:ext uri="{FF2B5EF4-FFF2-40B4-BE49-F238E27FC236}">
                <a16:creationId xmlns:a16="http://schemas.microsoft.com/office/drawing/2014/main" id="{79E4AF75-D259-E486-FB37-26DC789E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652" y="1566602"/>
            <a:ext cx="278167" cy="278167"/>
          </a:xfrm>
          <a:prstGeom prst="rect">
            <a:avLst/>
          </a:prstGeom>
        </p:spPr>
      </p:pic>
      <p:pic>
        <p:nvPicPr>
          <p:cNvPr id="18" name="Graphic 17" descr="Water with solid fill">
            <a:extLst>
              <a:ext uri="{FF2B5EF4-FFF2-40B4-BE49-F238E27FC236}">
                <a16:creationId xmlns:a16="http://schemas.microsoft.com/office/drawing/2014/main" id="{A6160F79-5C44-9516-9861-E9A5EFBF8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1543" y="2513793"/>
            <a:ext cx="278167" cy="278167"/>
          </a:xfrm>
          <a:prstGeom prst="rect">
            <a:avLst/>
          </a:prstGeom>
        </p:spPr>
      </p:pic>
      <p:pic>
        <p:nvPicPr>
          <p:cNvPr id="19" name="Graphic 18" descr="Water with solid fill">
            <a:extLst>
              <a:ext uri="{FF2B5EF4-FFF2-40B4-BE49-F238E27FC236}">
                <a16:creationId xmlns:a16="http://schemas.microsoft.com/office/drawing/2014/main" id="{43E24EBE-7A1B-CC91-08BE-60B095F15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16" y="4828265"/>
            <a:ext cx="278167" cy="278167"/>
          </a:xfrm>
          <a:prstGeom prst="rect">
            <a:avLst/>
          </a:prstGeom>
        </p:spPr>
      </p:pic>
      <p:pic>
        <p:nvPicPr>
          <p:cNvPr id="20" name="Graphic 19" descr="Water with solid fill">
            <a:extLst>
              <a:ext uri="{FF2B5EF4-FFF2-40B4-BE49-F238E27FC236}">
                <a16:creationId xmlns:a16="http://schemas.microsoft.com/office/drawing/2014/main" id="{ED46E2B2-C646-EA58-E403-E6D009EC2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479" y="4624834"/>
            <a:ext cx="278167" cy="278167"/>
          </a:xfrm>
          <a:prstGeom prst="rect">
            <a:avLst/>
          </a:prstGeom>
        </p:spPr>
      </p:pic>
      <p:pic>
        <p:nvPicPr>
          <p:cNvPr id="21" name="Graphic 20" descr="Water with solid fill">
            <a:extLst>
              <a:ext uri="{FF2B5EF4-FFF2-40B4-BE49-F238E27FC236}">
                <a16:creationId xmlns:a16="http://schemas.microsoft.com/office/drawing/2014/main" id="{46F9B941-B3BE-CDD9-7298-D2FA28294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8587" y="4155798"/>
            <a:ext cx="278167" cy="278167"/>
          </a:xfrm>
          <a:prstGeom prst="rect">
            <a:avLst/>
          </a:prstGeom>
        </p:spPr>
      </p:pic>
      <p:pic>
        <p:nvPicPr>
          <p:cNvPr id="22" name="Graphic 21" descr="Water with solid fill">
            <a:extLst>
              <a:ext uri="{FF2B5EF4-FFF2-40B4-BE49-F238E27FC236}">
                <a16:creationId xmlns:a16="http://schemas.microsoft.com/office/drawing/2014/main" id="{17ECD1C6-ED5D-0B75-A17E-E49C3ED32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2020" y="3905435"/>
            <a:ext cx="278167" cy="278167"/>
          </a:xfrm>
          <a:prstGeom prst="rect">
            <a:avLst/>
          </a:prstGeom>
        </p:spPr>
      </p:pic>
      <p:pic>
        <p:nvPicPr>
          <p:cNvPr id="23" name="Graphic 22" descr="Water with solid fill">
            <a:extLst>
              <a:ext uri="{FF2B5EF4-FFF2-40B4-BE49-F238E27FC236}">
                <a16:creationId xmlns:a16="http://schemas.microsoft.com/office/drawing/2014/main" id="{6FC8468A-151C-80C7-2235-12822BA05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420" y="5948778"/>
            <a:ext cx="278167" cy="278167"/>
          </a:xfrm>
          <a:prstGeom prst="rect">
            <a:avLst/>
          </a:prstGeom>
        </p:spPr>
      </p:pic>
      <p:pic>
        <p:nvPicPr>
          <p:cNvPr id="24" name="Graphic 23" descr="Water with solid fill">
            <a:extLst>
              <a:ext uri="{FF2B5EF4-FFF2-40B4-BE49-F238E27FC236}">
                <a16:creationId xmlns:a16="http://schemas.microsoft.com/office/drawing/2014/main" id="{C6020A79-0D1E-FAC7-1663-3AB73CB75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652" y="5857781"/>
            <a:ext cx="278167" cy="278167"/>
          </a:xfrm>
          <a:prstGeom prst="rect">
            <a:avLst/>
          </a:prstGeom>
        </p:spPr>
      </p:pic>
      <p:pic>
        <p:nvPicPr>
          <p:cNvPr id="25" name="Graphic 24" descr="Water with solid fill">
            <a:extLst>
              <a:ext uri="{FF2B5EF4-FFF2-40B4-BE49-F238E27FC236}">
                <a16:creationId xmlns:a16="http://schemas.microsoft.com/office/drawing/2014/main" id="{E3DE4EAF-8699-546B-46CF-FDA841B42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1542" y="229120"/>
            <a:ext cx="278167" cy="278167"/>
          </a:xfrm>
          <a:prstGeom prst="rect">
            <a:avLst/>
          </a:prstGeom>
        </p:spPr>
      </p:pic>
      <p:pic>
        <p:nvPicPr>
          <p:cNvPr id="26" name="Graphic 25" descr="Water with solid fill">
            <a:extLst>
              <a:ext uri="{FF2B5EF4-FFF2-40B4-BE49-F238E27FC236}">
                <a16:creationId xmlns:a16="http://schemas.microsoft.com/office/drawing/2014/main" id="{B3541F11-BAE7-3410-FE57-DF08E946E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7832" y="146927"/>
            <a:ext cx="278167" cy="278167"/>
          </a:xfrm>
          <a:prstGeom prst="rect">
            <a:avLst/>
          </a:prstGeom>
        </p:spPr>
      </p:pic>
      <p:pic>
        <p:nvPicPr>
          <p:cNvPr id="27" name="Graphic 26" descr="Water with solid fill">
            <a:extLst>
              <a:ext uri="{FF2B5EF4-FFF2-40B4-BE49-F238E27FC236}">
                <a16:creationId xmlns:a16="http://schemas.microsoft.com/office/drawing/2014/main" id="{11EE0436-A40D-F80E-D9B4-6F52C6F0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059" y="405335"/>
            <a:ext cx="278167" cy="278167"/>
          </a:xfrm>
          <a:prstGeom prst="rect">
            <a:avLst/>
          </a:prstGeom>
        </p:spPr>
      </p:pic>
      <p:pic>
        <p:nvPicPr>
          <p:cNvPr id="28" name="Graphic 27" descr="Water with solid fill">
            <a:extLst>
              <a:ext uri="{FF2B5EF4-FFF2-40B4-BE49-F238E27FC236}">
                <a16:creationId xmlns:a16="http://schemas.microsoft.com/office/drawing/2014/main" id="{B4188DC2-FA4C-F558-51C0-D67B8044F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479" y="572111"/>
            <a:ext cx="278167" cy="2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0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89E8E7AB-CB9C-1837-8220-24AA97F6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6" y="358587"/>
            <a:ext cx="5292040" cy="496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F685F-9093-AEA6-C4B2-E2CBE87C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53" y="358587"/>
            <a:ext cx="5960812" cy="4962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AD6916-B078-824E-96D3-3D1B687F9D1A}"/>
              </a:ext>
            </a:extLst>
          </p:cNvPr>
          <p:cNvSpPr/>
          <p:nvPr/>
        </p:nvSpPr>
        <p:spPr>
          <a:xfrm>
            <a:off x="2762871" y="2573565"/>
            <a:ext cx="612559" cy="532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64F2-1DDB-DD48-0C87-6B26BD2E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experiment: changing water intake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374C7-208E-B0BE-622B-E39A2C9E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time, different companies were responsible for distributing water to the different pumps across London</a:t>
            </a:r>
          </a:p>
          <a:p>
            <a:r>
              <a:rPr lang="en-US" dirty="0"/>
              <a:t>In 1849, Lambeth company moved their water intake pipes higher up in the river Thames (above the sewage output pipes)</a:t>
            </a:r>
          </a:p>
          <a:p>
            <a:r>
              <a:rPr lang="en-US" dirty="0"/>
              <a:t>Importantly, the Southwark and Vauxhall companies did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company decisions produced a natural experiment to test John Snow’s cholera transmission hypothesis</a:t>
            </a:r>
          </a:p>
        </p:txBody>
      </p:sp>
    </p:spTree>
    <p:extLst>
      <p:ext uri="{BB962C8B-B14F-4D97-AF65-F5344CB8AC3E}">
        <p14:creationId xmlns:p14="http://schemas.microsoft.com/office/powerpoint/2010/main" val="133240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45B9-93CF-A065-9DD9-EB9871C2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 published the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53FD-6C32-F7BA-9692-A8C98E418E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Snow collected data on Cholera cases for the periods</a:t>
            </a:r>
          </a:p>
          <a:p>
            <a:r>
              <a:rPr lang="en-US" dirty="0"/>
              <a:t>Before and after the intake change</a:t>
            </a:r>
          </a:p>
          <a:p>
            <a:pPr marL="0" indent="0">
              <a:buNone/>
            </a:pPr>
            <a:r>
              <a:rPr lang="en-US" dirty="0"/>
              <a:t>For the companies</a:t>
            </a:r>
          </a:p>
          <a:p>
            <a:r>
              <a:rPr lang="en-US" dirty="0"/>
              <a:t>Lambeth (treated) and Southwark and Vauxhall (untreated)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 did not estimate a difference-in-differences, but he did provide the intuition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FD5F5B-F3E7-EC68-A89B-798413B31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Cases per 10,000: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these results to estimate the ATT via difference-in-differences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8EA37D05-68AA-FA41-EB69-43DE04A5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31134"/>
            <a:ext cx="5181600" cy="16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0463-5E3A-CBA2-996C-F0B93E76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0658383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SDO in post-period does not return treatment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4E66-0FA5-F5BE-1CB8-B98A1258B8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Lambeth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en-US" dirty="0"/>
                  <a:t>: Southwark-Vauxhall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treatment (clean water)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Taking the SDO for the 1854 (post treatment) period: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D4E66-0FA5-F5BE-1CB8-B98A1258B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2C4EBDE-E755-7063-0858-D1DCD159EC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e>
                    </m:d>
                  </m:oMath>
                </a14:m>
                <a:r>
                  <a:rPr lang="en-US" dirty="0"/>
                  <a:t> is the selection bias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2C4EBDE-E755-7063-0858-D1DCD159E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EC19EBD-39FE-F547-A91E-60D2DB61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5945"/>
            <a:ext cx="5181600" cy="17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F872-E923-25CA-0A7B-42CB07BE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SDO for treated observation is also 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53D2D-2E87-B6D8-F6D7-3B530F1A380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Lambeth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𝑆𝑉</m:t>
                    </m:r>
                  </m:oMath>
                </a14:m>
                <a:r>
                  <a:rPr lang="en-US" dirty="0"/>
                  <a:t>: Southwark-Vauxhall FE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treatment (clean water)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shared, common post-treatment period effect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Taking the SDO for Lambeth: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53D2D-2E87-B6D8-F6D7-3B530F1A3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AE8341-B60F-3F14-DDB6-9D68E0567B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an omitted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if we combine these two SDOs?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AE8341-B60F-3F14-DDB6-9D68E056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F8A87B-2C29-2F1E-0A48-A36B7953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022828"/>
            <a:ext cx="5013304" cy="16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FFC6-F51B-5F0C-A060-2EA9EF2A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986856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(Before minus after) minus (treated minus untreated)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4B15C-A62C-C085-B137-C118C264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01" y="1143000"/>
            <a:ext cx="8164198" cy="4584700"/>
          </a:xfrm>
        </p:spPr>
      </p:pic>
    </p:spTree>
    <p:extLst>
      <p:ext uri="{BB962C8B-B14F-4D97-AF65-F5344CB8AC3E}">
        <p14:creationId xmlns:p14="http://schemas.microsoft.com/office/powerpoint/2010/main" val="344927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0EBD-3E5D-0B98-0900-08865FA7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trends is all you need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DD02D-47F7-0DE5-AA01-BC4FED23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hidden assumptions in the John Snow cholera table: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are no time-variant unobserved company-specific variables</a:t>
                </a:r>
              </a:p>
              <a:p>
                <a:r>
                  <a:rPr lang="en-US" dirty="0"/>
                  <a:t>Time-invariant company-specific variables are handled with the FE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only changes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over time are equal across </a:t>
                </a:r>
                <a:r>
                  <a:rPr lang="en-US" b="1" u="sng" dirty="0"/>
                  <a:t>all</a:t>
                </a:r>
                <a:r>
                  <a:rPr lang="en-US" dirty="0"/>
                  <a:t> units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parallel trends assumption</a:t>
                </a:r>
                <a:r>
                  <a:rPr lang="en-US" dirty="0"/>
                  <a:t>, the only required assumption for difference-in-differences to have a causal interpretation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DD02D-47F7-0DE5-AA01-BC4FED23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7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A05F54-E3D8-C6D2-2C6B-CBDB0D2D82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Simple 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2 Diff-in-diff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A05F54-E3D8-C6D2-2C6B-CBDB0D2D8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36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97154-E39C-BD4E-24AD-8BC52D32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 vs. post and treated vs. untreated</a:t>
            </a:r>
          </a:p>
        </p:txBody>
      </p:sp>
    </p:spTree>
    <p:extLst>
      <p:ext uri="{BB962C8B-B14F-4D97-AF65-F5344CB8AC3E}">
        <p14:creationId xmlns:p14="http://schemas.microsoft.com/office/powerpoint/2010/main" val="185069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DABCDC-8838-5237-68CC-9A1622F56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Diff-in-diff requires parallel trends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world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DABCDC-8838-5237-68CC-9A1622F56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3585" b="-42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D38BA-8D69-816E-6FA3-A1B407364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The ATT is given by: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p>
                          </m:sSub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untreated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Using potential outcomes: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tr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tr</m:t>
                                  </m:r>
                                </m:sub>
                                <m:sup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e>
                          </m:d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  <m:sup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Post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Which can be manipulated to yield: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Post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tr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Post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tr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E84A2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E84A2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Post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tr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Pre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un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Post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un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Pre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Nonparallel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trends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bias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D38BA-8D69-816E-6FA3-A1B407364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68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5B6C-19DC-0CF1-833A-AAA0E2EC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83B8F-EAF1-57AD-9811-1B9581EED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Repeated observations of a unit over time</a:t>
            </a:r>
          </a:p>
        </p:txBody>
      </p:sp>
    </p:spTree>
    <p:extLst>
      <p:ext uri="{BB962C8B-B14F-4D97-AF65-F5344CB8AC3E}">
        <p14:creationId xmlns:p14="http://schemas.microsoft.com/office/powerpoint/2010/main" val="244083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0299-44C0-4073-4C5E-1C8166C4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illustrative minimum wage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2436-9241-CB0D-E3A1-7B621C4E1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702771" cy="45854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Card and Krueger (1994)</a:t>
            </a:r>
            <a:r>
              <a:rPr lang="en-US" dirty="0"/>
              <a:t> What are the effects of increasing minimum wage on employment?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Setting</a:t>
            </a:r>
            <a:r>
              <a:rPr lang="en-US" dirty="0"/>
              <a:t>: in 1992 New Jersey increased its minimum wage from $4.25 to $5.05 but neighboring Pennsylvania maintained its $4.25 minimum wage</a:t>
            </a:r>
          </a:p>
          <a:p>
            <a:r>
              <a:rPr lang="en-US" dirty="0"/>
              <a:t>They surveyed ~400 fast food restaurants about employment and wages across the two states before and after the NJ increase</a:t>
            </a:r>
          </a:p>
        </p:txBody>
      </p:sp>
    </p:spTree>
    <p:extLst>
      <p:ext uri="{BB962C8B-B14F-4D97-AF65-F5344CB8AC3E}">
        <p14:creationId xmlns:p14="http://schemas.microsoft.com/office/powerpoint/2010/main" val="114278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A395-99F9-A369-56D7-2C6673DE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 predicts employment should decrease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DD3CB0-6188-7802-7525-BDA8C60CA30A}"/>
              </a:ext>
            </a:extLst>
          </p:cNvPr>
          <p:cNvCxnSpPr>
            <a:cxnSpLocks/>
          </p:cNvCxnSpPr>
          <p:nvPr/>
        </p:nvCxnSpPr>
        <p:spPr>
          <a:xfrm flipV="1">
            <a:off x="3613211" y="1669002"/>
            <a:ext cx="0" cy="3213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61A696-936B-124A-D9CA-63CF49D4DC8C}"/>
              </a:ext>
            </a:extLst>
          </p:cNvPr>
          <p:cNvCxnSpPr>
            <a:cxnSpLocks/>
          </p:cNvCxnSpPr>
          <p:nvPr/>
        </p:nvCxnSpPr>
        <p:spPr>
          <a:xfrm>
            <a:off x="3613211" y="4893815"/>
            <a:ext cx="45808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3B9373-5425-C03A-06F7-D3409EFF49DD}"/>
              </a:ext>
            </a:extLst>
          </p:cNvPr>
          <p:cNvCxnSpPr>
            <a:cxnSpLocks/>
          </p:cNvCxnSpPr>
          <p:nvPr/>
        </p:nvCxnSpPr>
        <p:spPr>
          <a:xfrm flipV="1">
            <a:off x="3986074" y="2041864"/>
            <a:ext cx="3533312" cy="25390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EC15C5-F5FE-1C5F-C0FB-7BDE0FEB4446}"/>
              </a:ext>
            </a:extLst>
          </p:cNvPr>
          <p:cNvCxnSpPr>
            <a:cxnSpLocks/>
          </p:cNvCxnSpPr>
          <p:nvPr/>
        </p:nvCxnSpPr>
        <p:spPr>
          <a:xfrm>
            <a:off x="3986074" y="1964185"/>
            <a:ext cx="3684233" cy="261669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71D049-1F15-8D5D-6539-9F49CBF117D5}"/>
              </a:ext>
            </a:extLst>
          </p:cNvPr>
          <p:cNvCxnSpPr>
            <a:cxnSpLocks/>
          </p:cNvCxnSpPr>
          <p:nvPr/>
        </p:nvCxnSpPr>
        <p:spPr>
          <a:xfrm>
            <a:off x="3613211" y="2818660"/>
            <a:ext cx="4057096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CF18EC-6868-055E-86EF-D7E7BDE70FD5}"/>
              </a:ext>
            </a:extLst>
          </p:cNvPr>
          <p:cNvCxnSpPr>
            <a:cxnSpLocks/>
          </p:cNvCxnSpPr>
          <p:nvPr/>
        </p:nvCxnSpPr>
        <p:spPr>
          <a:xfrm>
            <a:off x="5220070" y="2818660"/>
            <a:ext cx="0" cy="208625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F59AE-DFE5-DDAE-A8CE-C49D4E6B0351}"/>
              </a:ext>
            </a:extLst>
          </p:cNvPr>
          <p:cNvCxnSpPr>
            <a:cxnSpLocks/>
          </p:cNvCxnSpPr>
          <p:nvPr/>
        </p:nvCxnSpPr>
        <p:spPr>
          <a:xfrm>
            <a:off x="6464423" y="2818660"/>
            <a:ext cx="0" cy="208625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F75014-D898-1F62-621E-353E2EDD72D1}"/>
              </a:ext>
            </a:extLst>
          </p:cNvPr>
          <p:cNvCxnSpPr>
            <a:cxnSpLocks/>
          </p:cNvCxnSpPr>
          <p:nvPr/>
        </p:nvCxnSpPr>
        <p:spPr>
          <a:xfrm flipH="1">
            <a:off x="5828190" y="3272531"/>
            <a:ext cx="2959" cy="1632381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E4A262-F461-EAD2-4228-48AA83EEAA42}"/>
              </a:ext>
            </a:extLst>
          </p:cNvPr>
          <p:cNvCxnSpPr>
            <a:cxnSpLocks/>
          </p:cNvCxnSpPr>
          <p:nvPr/>
        </p:nvCxnSpPr>
        <p:spPr>
          <a:xfrm flipH="1">
            <a:off x="3613211" y="3272531"/>
            <a:ext cx="221497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7CEF7EB-A8CD-1A6B-40FA-4F7C5DBB22FE}"/>
              </a:ext>
            </a:extLst>
          </p:cNvPr>
          <p:cNvSpPr txBox="1"/>
          <p:nvPr/>
        </p:nvSpPr>
        <p:spPr>
          <a:xfrm>
            <a:off x="2459113" y="1518644"/>
            <a:ext cx="100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070D6-0FEB-78C9-18F7-B5DE6F0A54F8}"/>
              </a:ext>
            </a:extLst>
          </p:cNvPr>
          <p:cNvSpPr txBox="1"/>
          <p:nvPr/>
        </p:nvSpPr>
        <p:spPr>
          <a:xfrm>
            <a:off x="7630358" y="4945143"/>
            <a:ext cx="2454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939E9-5ECE-8AB5-579B-CCDC91E7C8E8}"/>
                  </a:ext>
                </a:extLst>
              </p:cNvPr>
              <p:cNvSpPr txBox="1"/>
              <p:nvPr/>
            </p:nvSpPr>
            <p:spPr>
              <a:xfrm>
                <a:off x="5641759" y="4945143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939E9-5ECE-8AB5-579B-CCDC91E7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759" y="4945143"/>
                <a:ext cx="429088" cy="461665"/>
              </a:xfrm>
              <a:prstGeom prst="rect">
                <a:avLst/>
              </a:prstGeom>
              <a:blipFill>
                <a:blip r:embed="rId2"/>
                <a:stretch>
                  <a:fillRect l="-2817" r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5603AA-5DF9-6A1F-814E-7342777E9C0E}"/>
                  </a:ext>
                </a:extLst>
              </p:cNvPr>
              <p:cNvSpPr txBox="1"/>
              <p:nvPr/>
            </p:nvSpPr>
            <p:spPr>
              <a:xfrm>
                <a:off x="3033202" y="3017814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5603AA-5DF9-6A1F-814E-7342777E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02" y="3017814"/>
                <a:ext cx="429088" cy="461665"/>
              </a:xfrm>
              <a:prstGeom prst="rect">
                <a:avLst/>
              </a:prstGeom>
              <a:blipFill>
                <a:blip r:embed="rId3"/>
                <a:stretch>
                  <a:fillRect l="-4286" r="-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8B645B-542C-28FE-1BEE-E006B8648038}"/>
                  </a:ext>
                </a:extLst>
              </p:cNvPr>
              <p:cNvSpPr txBox="1"/>
              <p:nvPr/>
            </p:nvSpPr>
            <p:spPr>
              <a:xfrm>
                <a:off x="6249879" y="4973688"/>
                <a:ext cx="429088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8B645B-542C-28FE-1BEE-E006B8648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79" y="4973688"/>
                <a:ext cx="429088" cy="462884"/>
              </a:xfrm>
              <a:prstGeom prst="rect">
                <a:avLst/>
              </a:prstGeom>
              <a:blipFill>
                <a:blip r:embed="rId4"/>
                <a:stretch>
                  <a:fillRect l="-2817"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1F8734-7945-F398-0435-6CA26D637ADD}"/>
                  </a:ext>
                </a:extLst>
              </p:cNvPr>
              <p:cNvSpPr txBox="1"/>
              <p:nvPr/>
            </p:nvSpPr>
            <p:spPr>
              <a:xfrm>
                <a:off x="5005526" y="4943924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1F8734-7945-F398-0435-6CA26D637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26" y="4943924"/>
                <a:ext cx="429088" cy="461665"/>
              </a:xfrm>
              <a:prstGeom prst="rect">
                <a:avLst/>
              </a:prstGeom>
              <a:blipFill>
                <a:blip r:embed="rId5"/>
                <a:stretch>
                  <a:fillRect l="-2817" r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B8EE9D-E855-127B-B379-C0F725DCCC1A}"/>
                  </a:ext>
                </a:extLst>
              </p:cNvPr>
              <p:cNvSpPr txBox="1"/>
              <p:nvPr/>
            </p:nvSpPr>
            <p:spPr>
              <a:xfrm>
                <a:off x="2674397" y="2587304"/>
                <a:ext cx="383218" cy="47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B8EE9D-E855-127B-B379-C0F725DC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397" y="2587304"/>
                <a:ext cx="383218" cy="478016"/>
              </a:xfrm>
              <a:prstGeom prst="rect">
                <a:avLst/>
              </a:prstGeom>
              <a:blipFill>
                <a:blip r:embed="rId6"/>
                <a:stretch>
                  <a:fillRect l="-4762" r="-1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79A12A-9AC2-8D40-237F-ABF36DD08A2D}"/>
                  </a:ext>
                </a:extLst>
              </p:cNvPr>
              <p:cNvSpPr txBox="1"/>
              <p:nvPr/>
            </p:nvSpPr>
            <p:spPr>
              <a:xfrm>
                <a:off x="7581530" y="1735936"/>
                <a:ext cx="429088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79A12A-9AC2-8D40-237F-ABF36DD0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30" y="1735936"/>
                <a:ext cx="429088" cy="462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C1E4EA-AF7C-E58D-884F-12E6923D1D60}"/>
                  </a:ext>
                </a:extLst>
              </p:cNvPr>
              <p:cNvSpPr txBox="1"/>
              <p:nvPr/>
            </p:nvSpPr>
            <p:spPr>
              <a:xfrm>
                <a:off x="7693239" y="4344929"/>
                <a:ext cx="429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C1E4EA-AF7C-E58D-884F-12E6923D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39" y="4344929"/>
                <a:ext cx="42908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B01A54-76BD-7C9D-54F9-0BB3121CCA3D}"/>
              </a:ext>
            </a:extLst>
          </p:cNvPr>
          <p:cNvCxnSpPr/>
          <p:nvPr/>
        </p:nvCxnSpPr>
        <p:spPr>
          <a:xfrm flipV="1">
            <a:off x="4500979" y="2870702"/>
            <a:ext cx="0" cy="3252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610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AAA8-BB0B-6D5B-0CD5-9EB89820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22"/>
            <a:ext cx="10515600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Card and Krueger (1994) “first stage”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18CB9-A86A-6C05-AAA3-00DB6B7A7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835" y="1143000"/>
            <a:ext cx="5428330" cy="4584700"/>
          </a:xfrm>
        </p:spPr>
      </p:pic>
    </p:spTree>
    <p:extLst>
      <p:ext uri="{BB962C8B-B14F-4D97-AF65-F5344CB8AC3E}">
        <p14:creationId xmlns:p14="http://schemas.microsoft.com/office/powerpoint/2010/main" val="1467498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68ED-8541-0331-1EAD-3A592353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Card and Krueger (1994) simple averages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337E80-0B25-9A13-1C72-FE7E11A39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315273"/>
              </p:ext>
            </p:extLst>
          </p:nvPr>
        </p:nvGraphicFramePr>
        <p:xfrm>
          <a:off x="838200" y="1143000"/>
          <a:ext cx="105156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39330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0985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514822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3685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Full-time employment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7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Dependent 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NJ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NJ – PA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22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before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20.44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-2.89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(1.35)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(0.51)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(1.44)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14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after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21.15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21.03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-0.14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(0.94)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(0.52)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(1.07)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6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FTE after - before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-2.16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0.59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E84A27"/>
                          </a:solidFill>
                        </a:rPr>
                        <a:t>2.76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31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(1.25)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(0.54)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(1.36)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6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055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1131-82F3-B414-B821-471A665E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Card and Krueger (1994) contradicted 101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B183D-5EFE-8B9A-67A9-BF215DF61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Card and Krueger (1994) showed the opposite of what theory predicts:</a:t>
            </a:r>
          </a:p>
          <a:p>
            <a:r>
              <a:rPr lang="en-US" dirty="0"/>
              <a:t>Increasing the minimum wage </a:t>
            </a:r>
            <a:r>
              <a:rPr lang="en-US" i="1" dirty="0"/>
              <a:t>increased</a:t>
            </a:r>
            <a:r>
              <a:rPr lang="en-US" dirty="0"/>
              <a:t> employment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Their controversial findings spurred a significant back-and-forth literature on the effect of increasing wages on employment that continues to this day</a:t>
            </a:r>
          </a:p>
          <a:p>
            <a:r>
              <a:rPr lang="en-US" dirty="0"/>
              <a:t>Ex) It has been shown in the context of monopsony (a monopoly on buying), increasing wages actually does increase employment</a:t>
            </a:r>
          </a:p>
        </p:txBody>
      </p:sp>
    </p:spTree>
    <p:extLst>
      <p:ext uri="{BB962C8B-B14F-4D97-AF65-F5344CB8AC3E}">
        <p14:creationId xmlns:p14="http://schemas.microsoft.com/office/powerpoint/2010/main" val="23152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EECF-119C-9A74-BD8D-DA6BC5A3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difference-in-differences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B8B2-F671-0B71-0988-30F1B6AD1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631750" cy="491157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Instead of using tables of averages to estimate causal difference-in-differences effects, it is standard to use regression: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 pre: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PA post: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NJ pre: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NJ post: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i="1" dirty="0"/>
                  <a:t>Note: pre and post periods can have multiple time observations per unit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9B8B2-F671-0B71-0988-30F1B6AD1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631750" cy="4911571"/>
              </a:xfrm>
              <a:blipFill>
                <a:blip r:embed="rId2"/>
                <a:stretch>
                  <a:fillRect l="-1204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3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B978-F47A-DA80-0C86-E3E65FC8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F5F7-A6F3-2F1E-82BC-77BA52C8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59A5B-B5C3-6ACB-19D1-D8248E4D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94" y="0"/>
            <a:ext cx="789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9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E9098-1B8B-7FA4-61D9-CE6D3DC3F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1667" y="229138"/>
            <a:ext cx="6102133" cy="53672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5543D-671D-E540-305C-100DB42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EBB9C-BDD3-C26E-2921-A60531FD92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473823" cy="4576763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𝑁𝐽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𝑃𝑜𝑠𝑡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PA pre: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PA post: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NJ pre: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NJ post: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EBB9C-BDD3-C26E-2921-A60531FD9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473823" cy="4576763"/>
              </a:xfrm>
              <a:blipFill>
                <a:blip r:embed="rId3"/>
                <a:stretch>
                  <a:fillRect l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D0E9B-714F-D483-CADE-9C5C78F6FFED}"/>
                  </a:ext>
                </a:extLst>
              </p:cNvPr>
              <p:cNvSpPr txBox="1"/>
              <p:nvPr/>
            </p:nvSpPr>
            <p:spPr>
              <a:xfrm>
                <a:off x="9698090" y="2936326"/>
                <a:ext cx="663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D0E9B-714F-D483-CADE-9C5C78F6F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90" y="2936326"/>
                <a:ext cx="663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CCC47-A2B1-187F-761A-3F55F4B7ECFF}"/>
                  </a:ext>
                </a:extLst>
              </p:cNvPr>
              <p:cNvSpPr txBox="1"/>
              <p:nvPr/>
            </p:nvSpPr>
            <p:spPr>
              <a:xfrm>
                <a:off x="9698091" y="3244334"/>
                <a:ext cx="663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NJ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CCC47-A2B1-187F-761A-3F55F4B7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91" y="3244334"/>
                <a:ext cx="663629" cy="369332"/>
              </a:xfrm>
              <a:prstGeom prst="rect">
                <a:avLst/>
              </a:prstGeom>
              <a:blipFill>
                <a:blip r:embed="rId5"/>
                <a:stretch>
                  <a:fillRect l="-183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283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C64F-60CA-5065-3F32-E4588EFE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Replication: </a:t>
            </a:r>
            <a:br>
              <a:rPr lang="en-US" dirty="0"/>
            </a:br>
            <a:r>
              <a:rPr lang="en-US" dirty="0"/>
              <a:t>The Mississippi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60463-83B1-AE8A-5758-599D9732C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depression and FDIC</a:t>
            </a:r>
          </a:p>
        </p:txBody>
      </p:sp>
    </p:spTree>
    <p:extLst>
      <p:ext uri="{BB962C8B-B14F-4D97-AF65-F5344CB8AC3E}">
        <p14:creationId xmlns:p14="http://schemas.microsoft.com/office/powerpoint/2010/main" val="2217662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A27C-65DA-D19D-A38A-E585D569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Bank runs caused banks to go out of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B8C1E-0C12-6C2F-551A-1062A5939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667866" cy="47110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U.S. economy appeared to be recovering from the 1929 stock market crash</a:t>
            </a:r>
          </a:p>
          <a:p>
            <a:pPr marL="0" indent="0">
              <a:buNone/>
            </a:pPr>
            <a:r>
              <a:rPr lang="en-US" dirty="0"/>
              <a:t>In Fall 1930, a build up of fear lead many to depositors to run on the banks to withdraw their savings</a:t>
            </a:r>
          </a:p>
          <a:p>
            <a:pPr marL="0" indent="0">
              <a:buNone/>
            </a:pPr>
            <a:r>
              <a:rPr lang="en-US" dirty="0"/>
              <a:t>Because banks make loans, their holdings cannot cover all deposits</a:t>
            </a:r>
          </a:p>
          <a:p>
            <a:r>
              <a:rPr lang="en-US" dirty="0"/>
              <a:t>Importantly, deposits were not insured</a:t>
            </a:r>
          </a:p>
          <a:p>
            <a:pPr marL="0" indent="0">
              <a:buNone/>
            </a:pPr>
            <a:r>
              <a:rPr lang="en-US" dirty="0"/>
              <a:t>The bank runs caused banks to go out of business</a:t>
            </a:r>
          </a:p>
          <a:p>
            <a:r>
              <a:rPr lang="en-US" dirty="0"/>
              <a:t>A self-fulfilling prophecy</a:t>
            </a:r>
          </a:p>
        </p:txBody>
      </p:sp>
      <p:pic>
        <p:nvPicPr>
          <p:cNvPr id="1026" name="Picture 2" descr="A crowd of depositors outside the American Union Bank in New York, having failed to withdraw their savings before the bank collapsed, 30th June 1931.">
            <a:extLst>
              <a:ext uri="{FF2B5EF4-FFF2-40B4-BE49-F238E27FC236}">
                <a16:creationId xmlns:a16="http://schemas.microsoft.com/office/drawing/2014/main" id="{2B6913EA-DBF3-C5FE-0B8F-47CB9C67A0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1191"/>
            <a:ext cx="5181600" cy="39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E6D9-B07A-6596-0ADB-973D0AB1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Ignoring observational unit may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3036AD-2298-C67C-A333-9313DADD728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9673483"/>
              </p:ext>
            </p:extLst>
          </p:nvPr>
        </p:nvGraphicFramePr>
        <p:xfrm>
          <a:off x="914400" y="1748900"/>
          <a:ext cx="5181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1980219105"/>
                    </a:ext>
                  </a:extLst>
                </a:gridCol>
                <a:gridCol w="1331897">
                  <a:extLst>
                    <a:ext uri="{9D8B030D-6E8A-4147-A177-3AD203B41FA5}">
                      <a16:colId xmlns:a16="http://schemas.microsoft.com/office/drawing/2014/main" val="2989727470"/>
                    </a:ext>
                  </a:extLst>
                </a:gridCol>
                <a:gridCol w="2122503">
                  <a:extLst>
                    <a:ext uri="{9D8B030D-6E8A-4147-A177-3AD203B41FA5}">
                      <a16:colId xmlns:a16="http://schemas.microsoft.com/office/drawing/2014/main" val="3269642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GDP (USD, </a:t>
                      </a:r>
                      <a:r>
                        <a:rPr lang="en-US" sz="2400" dirty="0" err="1"/>
                        <a:t>trn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6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1.65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00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Canada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8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3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21.06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4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24588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FCBE3-525F-C2C0-89DF-546358375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306627" cy="47784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Many economic data have repeated observations over time</a:t>
            </a:r>
          </a:p>
          <a:p>
            <a:r>
              <a:rPr lang="en-US" dirty="0"/>
              <a:t>Ex) Country GDP</a:t>
            </a:r>
          </a:p>
          <a:p>
            <a:r>
              <a:rPr lang="en-US" dirty="0"/>
              <a:t>Ex) County unemployment rates</a:t>
            </a:r>
          </a:p>
          <a:p>
            <a:r>
              <a:rPr lang="en-US" dirty="0"/>
              <a:t>Ex) Individual wages (NLSY)</a:t>
            </a:r>
          </a:p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countries and individuals have unique characteristics</a:t>
            </a:r>
          </a:p>
          <a:p>
            <a:r>
              <a:rPr lang="en-US" dirty="0"/>
              <a:t>Selection bias from OVB</a:t>
            </a:r>
          </a:p>
          <a:p>
            <a:pPr marL="0" indent="0">
              <a:buNone/>
            </a:pPr>
            <a:r>
              <a:rPr lang="en-US" dirty="0"/>
              <a:t>There are techniques to </a:t>
            </a:r>
            <a:r>
              <a:rPr lang="en-US" b="1" dirty="0"/>
              <a:t>overcome bias</a:t>
            </a:r>
            <a:r>
              <a:rPr lang="en-US" dirty="0"/>
              <a:t> </a:t>
            </a:r>
            <a:r>
              <a:rPr lang="en-US" b="1" dirty="0">
                <a:solidFill>
                  <a:srgbClr val="E84A27"/>
                </a:solidFill>
              </a:rPr>
              <a:t>without the unobserved variable</a:t>
            </a:r>
            <a:r>
              <a:rPr lang="en-US" dirty="0"/>
              <a:t> with </a:t>
            </a:r>
            <a:r>
              <a:rPr lang="en-US" i="1" dirty="0"/>
              <a:t>longitudinal</a:t>
            </a:r>
            <a:r>
              <a:rPr lang="en-US" dirty="0"/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53CB3-D006-6031-7F82-206166DBCAF8}"/>
              </a:ext>
            </a:extLst>
          </p:cNvPr>
          <p:cNvSpPr txBox="1"/>
          <p:nvPr/>
        </p:nvSpPr>
        <p:spPr>
          <a:xfrm>
            <a:off x="1429305" y="6019060"/>
            <a:ext cx="45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St. Louis FRED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305B9-DAA9-28AD-9D5E-EE6BD814091A}"/>
              </a:ext>
            </a:extLst>
          </p:cNvPr>
          <p:cNvSpPr txBox="1">
            <a:spLocks/>
          </p:cNvSpPr>
          <p:nvPr/>
        </p:nvSpPr>
        <p:spPr>
          <a:xfrm>
            <a:off x="838200" y="1140619"/>
            <a:ext cx="5181600" cy="945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RDD on COVID recovery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6992-640A-5FE6-0644-066C595D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the same COVID-19 panic-shopping behavior</a:t>
            </a:r>
          </a:p>
        </p:txBody>
      </p:sp>
      <p:pic>
        <p:nvPicPr>
          <p:cNvPr id="2050" name="Picture 2" descr="Coronavirus fears trigger grocery shopper scramble | Supermarket News">
            <a:extLst>
              <a:ext uri="{FF2B5EF4-FFF2-40B4-BE49-F238E27FC236}">
                <a16:creationId xmlns:a16="http://schemas.microsoft.com/office/drawing/2014/main" id="{BDC3F1D9-C61F-E875-D5CF-384A2F985A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26" y="1143000"/>
            <a:ext cx="8825547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3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3790-632B-2FC9-AD6C-A37CEB7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Adjacent regional FED policies produced 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8B52-1653-2EE5-23A2-245FE39B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564171" cy="486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Policy makers faced two options:</a:t>
            </a:r>
          </a:p>
          <a:p>
            <a:pPr marL="514350" indent="-514350">
              <a:buAutoNum type="arabicPeriod"/>
            </a:pPr>
            <a:r>
              <a:rPr lang="en-US" dirty="0"/>
              <a:t>Open cashflow</a:t>
            </a:r>
          </a:p>
          <a:p>
            <a:pPr lvl="1"/>
            <a:r>
              <a:rPr lang="en-US" dirty="0"/>
              <a:t>Meet withdrawal demand</a:t>
            </a:r>
          </a:p>
          <a:p>
            <a:pPr marL="514350" indent="-514350">
              <a:buAutoNum type="arabicPeriod"/>
            </a:pPr>
            <a:r>
              <a:rPr lang="en-US" dirty="0"/>
              <a:t>Restrict lending</a:t>
            </a:r>
          </a:p>
          <a:p>
            <a:pPr lvl="1"/>
            <a:r>
              <a:rPr lang="en-US" dirty="0"/>
              <a:t>Avoid moral hazard</a:t>
            </a:r>
          </a:p>
          <a:p>
            <a:pPr marL="0" indent="0">
              <a:buNone/>
            </a:pPr>
            <a:r>
              <a:rPr lang="en-US" dirty="0"/>
              <a:t>In 1931</a:t>
            </a:r>
          </a:p>
          <a:p>
            <a:r>
              <a:rPr lang="en-US" dirty="0"/>
              <a:t>The Atlanta regional FED (district 6) increased lending by 40%</a:t>
            </a:r>
          </a:p>
          <a:p>
            <a:r>
              <a:rPr lang="en-US" dirty="0"/>
              <a:t>The St. Louis FED (district 8) decreased lending by 10%</a:t>
            </a:r>
          </a:p>
        </p:txBody>
      </p:sp>
      <p:pic>
        <p:nvPicPr>
          <p:cNvPr id="3078" name="Picture 6" descr="The Federal Reserve: How It Works, What It Does, Why It Matters">
            <a:extLst>
              <a:ext uri="{FF2B5EF4-FFF2-40B4-BE49-F238E27FC236}">
                <a16:creationId xmlns:a16="http://schemas.microsoft.com/office/drawing/2014/main" id="{386A9DB1-9F81-B8BB-77E3-865DB9409A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97" y="1143000"/>
            <a:ext cx="4665405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0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3790-632B-2FC9-AD6C-A37CEB7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experiment: opposing regional FED policy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8B52-1653-2EE5-23A2-245FE39BB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43000"/>
            <a:ext cx="5181601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policy differences creates a comparison in policy within the state of </a:t>
            </a:r>
            <a:r>
              <a:rPr lang="en-US" b="1" dirty="0"/>
              <a:t>Mississippi</a:t>
            </a:r>
          </a:p>
          <a:p>
            <a:r>
              <a:rPr lang="en-US" dirty="0"/>
              <a:t>District 6: treated</a:t>
            </a:r>
          </a:p>
          <a:p>
            <a:pPr lvl="1"/>
            <a:r>
              <a:rPr lang="en-US" dirty="0"/>
              <a:t>Insuring deposits</a:t>
            </a:r>
          </a:p>
          <a:p>
            <a:r>
              <a:rPr lang="en-US" dirty="0"/>
              <a:t>District 8: control </a:t>
            </a:r>
          </a:p>
          <a:p>
            <a:pPr lvl="1"/>
            <a:r>
              <a:rPr lang="en-US" dirty="0"/>
              <a:t>Not insuring deposits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experiment is the precursor for the FDIC that insures deposits up to $250,000 </a:t>
            </a:r>
          </a:p>
        </p:txBody>
      </p:sp>
      <p:pic>
        <p:nvPicPr>
          <p:cNvPr id="3078" name="Picture 6" descr="The Federal Reserve: How It Works, What It Does, Why It Matters">
            <a:extLst>
              <a:ext uri="{FF2B5EF4-FFF2-40B4-BE49-F238E27FC236}">
                <a16:creationId xmlns:a16="http://schemas.microsoft.com/office/drawing/2014/main" id="{386A9DB1-9F81-B8BB-77E3-865DB9409A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97" y="1143000"/>
            <a:ext cx="4665405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15E-696C-2066-E72B-30D6F20A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02DF2-EFE7-13A5-1335-AC954CE0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Time to replicate!</a:t>
            </a:r>
          </a:p>
        </p:txBody>
      </p:sp>
    </p:spTree>
    <p:extLst>
      <p:ext uri="{BB962C8B-B14F-4D97-AF65-F5344CB8AC3E}">
        <p14:creationId xmlns:p14="http://schemas.microsoft.com/office/powerpoint/2010/main" val="109759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6976-FB66-E878-932B-CE1CBA2F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(messy) DAG for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78A7C-ED2E-67E9-B211-FF4A8B1515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outcome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treatment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unit-specific observed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unit-specific unobserved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78A7C-ED2E-67E9-B211-FF4A8B151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D09EB8-D787-B39F-A064-B7E1CB3F8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9986" y="1143000"/>
            <a:ext cx="3466028" cy="4576763"/>
          </a:xfrm>
        </p:spPr>
      </p:pic>
    </p:spTree>
    <p:extLst>
      <p:ext uri="{BB962C8B-B14F-4D97-AF65-F5344CB8AC3E}">
        <p14:creationId xmlns:p14="http://schemas.microsoft.com/office/powerpoint/2010/main" val="309395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09FE-F1BC-E1C2-6F92-4CD2EAC0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DAG for panel data with valid </a:t>
            </a:r>
            <a:r>
              <a:rPr lang="en-US" i="1" dirty="0"/>
              <a:t>fixed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C6E52-9D33-06F9-EBC4-C71AAC992D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501937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Dissecting the DAG</a:t>
                </a:r>
              </a:p>
              <a:p>
                <a:pPr marL="0" indent="0">
                  <a:buNone/>
                </a:pPr>
                <a:r>
                  <a:rPr lang="en-US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/>
                  <a:t> causes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determines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absorbed in error term  therefore </a:t>
                </a:r>
                <a:r>
                  <a:rPr lang="en-US" b="1" dirty="0"/>
                  <a:t>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endogenous</a:t>
                </a:r>
              </a:p>
              <a:p>
                <a:pPr marL="0" indent="0">
                  <a:buNone/>
                </a:pPr>
                <a:r>
                  <a:rPr lang="en-US" dirty="0"/>
                  <a:t>3) There is </a:t>
                </a:r>
                <a:r>
                  <a:rPr lang="en-US" b="1" dirty="0"/>
                  <a:t>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Fixed effect </a:t>
                </a:r>
                <a:r>
                  <a:rPr lang="en-US" dirty="0"/>
                  <a:t>estimation has a causal interpretation with theses </a:t>
                </a:r>
                <a:r>
                  <a:rPr lang="en-US" b="1" dirty="0"/>
                  <a:t>assumptions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C6E52-9D33-06F9-EBC4-C71AAC992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501937" cy="4576763"/>
              </a:xfrm>
              <a:blipFill>
                <a:blip r:embed="rId2"/>
                <a:stretch>
                  <a:fillRect l="-1883" t="-2133" r="-1661" b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6E59F55-5BEF-850B-433B-1109FA19B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95986" y="1143000"/>
            <a:ext cx="3466028" cy="457676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1C9F82-AE69-59C0-8480-A5BEAA71E2BE}"/>
              </a:ext>
            </a:extLst>
          </p:cNvPr>
          <p:cNvSpPr/>
          <p:nvPr/>
        </p:nvSpPr>
        <p:spPr>
          <a:xfrm>
            <a:off x="3193742" y="5335479"/>
            <a:ext cx="470516" cy="479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E04E01-0C2D-0AB9-638E-E4405E01166C}"/>
              </a:ext>
            </a:extLst>
          </p:cNvPr>
          <p:cNvSpPr/>
          <p:nvPr/>
        </p:nvSpPr>
        <p:spPr>
          <a:xfrm>
            <a:off x="1830279" y="2531615"/>
            <a:ext cx="470516" cy="479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24-B2C1-AD78-8931-0F83C5E6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data have idiosyncratic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4BF2D-0F75-75E6-07F1-2B190F79E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From the DAG, the data generating process (DGP)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Is unobserved</a:t>
                </a:r>
              </a:p>
              <a:p>
                <a:r>
                  <a:rPr lang="en-US" dirty="0"/>
                  <a:t>Is different for each individual </a:t>
                </a:r>
              </a:p>
              <a:p>
                <a:pPr lvl="1"/>
                <a:r>
                  <a:rPr lang="en-US" dirty="0"/>
                  <a:t>“</a:t>
                </a:r>
                <a:r>
                  <a:rPr lang="en-US" b="1" dirty="0">
                    <a:solidFill>
                      <a:srgbClr val="E84A27"/>
                    </a:solidFill>
                  </a:rPr>
                  <a:t>idiosyncratic error</a:t>
                </a:r>
                <a:r>
                  <a:rPr lang="en-US" dirty="0"/>
                  <a:t>” or “individual specific error”</a:t>
                </a:r>
              </a:p>
              <a:p>
                <a:r>
                  <a:rPr lang="en-US" dirty="0"/>
                  <a:t>Does not vary over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4BF2D-0F75-75E6-07F1-2B190F79E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2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D798-2A7E-2AB2-42D2-8EB46477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Pooled OLS produces biased causal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CACAB-C107-D6F1-E588-11CFD58A1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Pooled (or “between”) ordinary least squares</a:t>
                </a:r>
              </a:p>
              <a:p>
                <a:r>
                  <a:rPr lang="en-US" i="1" dirty="0"/>
                  <a:t>“Ignore observational unit. Combining/pooling them together.”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=1, 2,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the unobserved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determines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endogenous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BLUE is violated, therefore,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E84A27"/>
                    </a:solidFill>
                  </a:rPr>
                  <a:t>biased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DCACAB-C107-D6F1-E588-11CFD58A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 b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E9D-53B6-FB88-6149-FBD76D49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Panel data estimates are OLS estimates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E029D-94A3-56F2-A9FB-1C49BB772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Standard DGP: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Panel data DGP (without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simplicity):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E84A2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E84A2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E029D-94A3-56F2-A9FB-1C49BB772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71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1092</TotalTime>
  <Words>1926</Words>
  <Application>Microsoft Office PowerPoint</Application>
  <PresentationFormat>Widescreen</PresentationFormat>
  <Paragraphs>337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DiD1: Panel Data and 2×2 diff-in-diff</vt:lpstr>
      <vt:lpstr>Overview</vt:lpstr>
      <vt:lpstr>Panel Data</vt:lpstr>
      <vt:lpstr>Ignoring observational unit may</vt:lpstr>
      <vt:lpstr>The (messy) DAG for panel data</vt:lpstr>
      <vt:lpstr>The DAG for panel data with valid fixed effects</vt:lpstr>
      <vt:lpstr>Panel data have idiosyncratic error</vt:lpstr>
      <vt:lpstr>Pooled OLS produces biased causal estimates</vt:lpstr>
      <vt:lpstr>Panel data estimates are OLS estimates</vt:lpstr>
      <vt:lpstr>Within OLS is OLS with fixed effects</vt:lpstr>
      <vt:lpstr>Demeaning data does not change the slope</vt:lpstr>
      <vt:lpstr>Fixed effects produces MANY coeficients</vt:lpstr>
      <vt:lpstr>Panel Caveat #1: FE cannot solve reverse causality</vt:lpstr>
      <vt:lpstr>Panel Caveat #2: u_i cannot vary over time (no u_(i,t))</vt:lpstr>
      <vt:lpstr>Concluding fixed effects comments</vt:lpstr>
      <vt:lpstr>Difference-in-Differences</vt:lpstr>
      <vt:lpstr>Cholera outbreaks: bad air or water?</vt:lpstr>
      <vt:lpstr>The outbreaks appear correlated with water pumps</vt:lpstr>
      <vt:lpstr>Snow collected correlation evidence</vt:lpstr>
      <vt:lpstr>PowerPoint Presentation</vt:lpstr>
      <vt:lpstr>PowerPoint Presentation</vt:lpstr>
      <vt:lpstr>Natural experiment: changing water intake location</vt:lpstr>
      <vt:lpstr>Snow published the r</vt:lpstr>
      <vt:lpstr>SDO in post-period does not return treatment effect</vt:lpstr>
      <vt:lpstr>SDO for treated observation is also biased</vt:lpstr>
      <vt:lpstr>(Before minus after) minus (treated minus untreated)</vt:lpstr>
      <vt:lpstr>Parallel trends is all you need</vt:lpstr>
      <vt:lpstr>Simple 2×2 Diff-in-diff</vt:lpstr>
      <vt:lpstr>Diff-in-diff requires parallel trends in Y^0  world</vt:lpstr>
      <vt:lpstr>An illustrative minimum wage example</vt:lpstr>
      <vt:lpstr>Theory predicts employment should decrease</vt:lpstr>
      <vt:lpstr>Card and Krueger (1994) “first stage”</vt:lpstr>
      <vt:lpstr>Card and Krueger (1994) simple averages</vt:lpstr>
      <vt:lpstr>Card and Krueger (1994) contradicted 101 theory</vt:lpstr>
      <vt:lpstr>The difference-in-differences regression</vt:lpstr>
      <vt:lpstr>PowerPoint Presentation</vt:lpstr>
      <vt:lpstr>Visually:</vt:lpstr>
      <vt:lpstr>Replication:  The Mississippi Experiment</vt:lpstr>
      <vt:lpstr>Bank runs caused banks to go out of business</vt:lpstr>
      <vt:lpstr>This is the same COVID-19 panic-shopping behavior</vt:lpstr>
      <vt:lpstr>Adjacent regional FED policies produced variation</vt:lpstr>
      <vt:lpstr>Natural experiment: opposing regional FED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DiD1: Panel Data and 2×2 diff-in-diff</dc:title>
  <dc:creator>Oolman, Julian Wade</dc:creator>
  <cp:lastModifiedBy>Oolman, Julian Wade</cp:lastModifiedBy>
  <cp:revision>12</cp:revision>
  <dcterms:created xsi:type="dcterms:W3CDTF">2022-11-07T23:40:03Z</dcterms:created>
  <dcterms:modified xsi:type="dcterms:W3CDTF">2023-05-02T15:36:02Z</dcterms:modified>
</cp:coreProperties>
</file>